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89" r:id="rId3"/>
    <p:sldId id="290" r:id="rId4"/>
    <p:sldId id="291" r:id="rId5"/>
    <p:sldId id="259" r:id="rId6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0950A-8FA4-4184-90BC-E2EA062AD302}" type="datetimeFigureOut">
              <a:rPr lang="th-TH" smtClean="0"/>
              <a:pPr/>
              <a:t>27/11/67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EF2EF3-7F57-4883-A02B-83E5617A346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32134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r" defTabSz="9477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C491BD-6194-4E51-ABE5-08A78BA5D132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pPr marL="0" marR="0" lvl="0" indent="0" algn="r" defTabSz="94773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3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r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A077828-BA68-4FDB-B286-F99BFA8E39AE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pPr marL="0" marR="0" lvl="0" indent="0" algn="r" defTabSz="990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4" name="Header Placeholder 1"/>
          <p:cNvSpPr txBox="1">
            <a:spLocks noGrp="1"/>
          </p:cNvSpPr>
          <p:nvPr/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l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t>กฎหมายสิ่งแวดล้อม</a:t>
            </a:r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5" name="Footer Placeholder 5"/>
          <p:cNvSpPr txBox="1">
            <a:spLocks noGrp="1"/>
          </p:cNvSpPr>
          <p:nvPr/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l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t>สงวนลิขสิทธิ์ โดย บริษัท เอไอเอ็ม คอนซัลแตนท์ จำกัด</a:t>
            </a:r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6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r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DB0AFA1-087E-401B-9EE8-E2A9F81D2861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pPr marL="0" marR="0" lvl="0" indent="0" algn="r" defTabSz="990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8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0791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ABB1-DB2B-47DA-9383-9BD1C4A151D2}" type="datetime1">
              <a:rPr lang="th-TH"/>
              <a:pPr>
                <a:defRPr/>
              </a:pPr>
              <a:t>27/11/67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87A9-750A-4100-9A89-FB6E44F6923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500522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6BE8-4452-4952-830E-067303277A32}" type="datetime1">
              <a:rPr lang="th-TH"/>
              <a:pPr>
                <a:defRPr/>
              </a:pPr>
              <a:t>27/11/67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9CDF-57D0-4A7E-A3CE-958DEA43750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013077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6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6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7527-1E37-4224-B2FA-A56DBE435F9F}" type="datetime1">
              <a:rPr lang="th-TH"/>
              <a:pPr>
                <a:defRPr/>
              </a:pPr>
              <a:t>27/11/67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29876-FD68-43B2-AEAB-7ABAEA41773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126254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D1CFE-C5A8-47D2-9F36-5D1AAFE14A5A}" type="datetime1">
              <a:rPr lang="th-TH"/>
              <a:pPr>
                <a:defRPr/>
              </a:pPr>
              <a:t>27/11/67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1F4A-5F40-4BDE-92B8-7018362B775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770734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A2-90F3-47B6-9D2B-59AEEFDB4CD5}" type="datetime1">
              <a:rPr lang="th-TH"/>
              <a:pPr>
                <a:defRPr/>
              </a:pPr>
              <a:t>27/11/67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D72A-D09F-4426-BCF1-626708EB19B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497759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B255-B0EB-46D0-BEA5-9440035BA4F8}" type="datetime1">
              <a:rPr lang="th-TH"/>
              <a:pPr>
                <a:defRPr/>
              </a:pPr>
              <a:t>27/11/67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50CC2-C140-480E-86E0-1A9E59F5820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747273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9E29-F77D-465C-98F3-7DB32DCD1C04}" type="datetime1">
              <a:rPr lang="th-TH"/>
              <a:pPr>
                <a:defRPr/>
              </a:pPr>
              <a:t>27/11/67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63DC-0C35-4D16-BC77-C69B7CC1F2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483495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C967-6A03-40AD-9CC4-21CF0898DFB8}" type="datetime1">
              <a:rPr lang="th-TH"/>
              <a:pPr>
                <a:defRPr/>
              </a:pPr>
              <a:t>27/11/67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D7417-B85E-445B-9B5C-80FFF4E74BF0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712051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4C5B-8D90-469A-BB28-45C03DAF8F61}" type="datetime1">
              <a:rPr lang="th-TH"/>
              <a:pPr>
                <a:defRPr/>
              </a:pPr>
              <a:t>27/11/67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6D271-6905-4286-9EE1-534BAA231E8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939095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60593-8D12-4B49-AD94-31C4E86E3C01}" type="datetime1">
              <a:rPr lang="th-TH"/>
              <a:pPr>
                <a:defRPr/>
              </a:pPr>
              <a:t>27/11/67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A05F0-4F07-4D86-B720-5F438AA511A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883867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2BA5-B156-4DA1-A88B-6BAA4D1D48A0}" type="datetime1">
              <a:rPr lang="th-TH"/>
              <a:pPr>
                <a:defRPr/>
              </a:pPr>
              <a:t>27/11/67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66CC5-C682-40DB-8031-062FF6079C1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270200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149452"/>
            <a:ext cx="326028" cy="53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51C24-B56C-4035-BDC5-103DCFE4AB7F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27/11/67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72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97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358EAD-14DD-444D-97A4-4A0F50B353A2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6" y="44452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5331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mconsultant.com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en-US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www.aimconsultant.com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536A29C5-ABC9-4BFB-8B14-2341D328DB99}" type="slidenum">
              <a:rPr lang="th-TH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</a:t>
            </a:fld>
            <a:endParaRPr lang="th-TH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6" name="Slide Number Placeholder 5"/>
          <p:cNvSpPr txBox="1">
            <a:spLocks noGrp="1"/>
          </p:cNvSpPr>
          <p:nvPr/>
        </p:nvSpPr>
        <p:spPr bwMode="auto">
          <a:xfrm>
            <a:off x="6553200" y="6356372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250031" y="989034"/>
            <a:ext cx="86439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ประกาศคณะกรรมการกองทุนสงเคราะห์ลูกจ้าง </a:t>
            </a: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เรื่อง </a:t>
            </a:r>
            <a:r>
              <a:rPr lang="th-TH" altLang="en-US" sz="3400" dirty="0">
                <a:solidFill>
                  <a:prstClr val="black"/>
                </a:solidFill>
              </a:rPr>
              <a:t>หลักเกณฑ์และวิธีการยื่นขอเปลี่ยนแปลงหรือแก้ไขแบบรายการแสดงรายชื่อลูกจ้าง และการออกหนังสือสำคัญแสดงการขึ้นทะเบียนเป็นสมาชิกกองทุนสงเคราะห์ลูกจ้างให้แก่นายจ้าง </a:t>
            </a: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พ.ศ. </a:t>
            </a:r>
            <a:r>
              <a:rPr lang="th-TH" altLang="en-US" sz="3400" dirty="0">
                <a:solidFill>
                  <a:prstClr val="black"/>
                </a:solidFill>
              </a:rPr>
              <a:t>2567      </a:t>
            </a: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ประกาศในราชกิจจา</a:t>
            </a:r>
            <a:r>
              <a:rPr lang="th-TH" altLang="en-US" sz="3400" dirty="0" err="1">
                <a:solidFill>
                  <a:prstClr val="black"/>
                </a:solidFill>
              </a:rPr>
              <a:t>นุเบกษา</a:t>
            </a:r>
            <a:r>
              <a:rPr lang="th-TH" altLang="en-US" sz="3400" dirty="0">
                <a:solidFill>
                  <a:prstClr val="black"/>
                </a:solidFill>
              </a:rPr>
              <a:t> </a:t>
            </a:r>
            <a:r>
              <a:rPr lang="en-US" altLang="en-US" sz="3400" dirty="0" smtClean="0">
                <a:solidFill>
                  <a:prstClr val="black"/>
                </a:solidFill>
              </a:rPr>
              <a:t>23 </a:t>
            </a:r>
            <a:r>
              <a:rPr lang="th-TH" altLang="en-US" sz="3400" dirty="0" smtClean="0">
                <a:solidFill>
                  <a:prstClr val="black"/>
                </a:solidFill>
              </a:rPr>
              <a:t>พฤศจิกายน 2567</a:t>
            </a:r>
            <a:endParaRPr lang="th-TH" altLang="en-US" sz="3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449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2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/>
              <a:t>ประกาศนี้ให้ใช้บังคับตั้งแต่วันที่ 1 ตุลาคม พ.ศ. 2568 เป็นต้น</a:t>
            </a:r>
            <a:r>
              <a:rPr lang="th-TH" dirty="0" smtClean="0"/>
              <a:t>ไป</a:t>
            </a:r>
          </a:p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>
                <a:latin typeface="Cordia New" pitchFamily="34" charset="-34"/>
              </a:rPr>
              <a:t>กรณีข้อเท็จจริงเกี่ยวกับข้อความในแบบรายการแสดงรายชื่อลูกจ้าง (สกล.๓) และแบบรายการแสดงรายชื่อลูกจ้าง สำหรับกิจการที่มิได้อยู่ในบังคับตามพระราชบัญญัติคุ้มครองแรงงาน พ.ศ. 2541 (สกล.๓/๑) ที่ได้ยื่นไว้ต่อกรมสวัสดิการและคุ้มครองแรงงานเปลี่ยนแปลงไป ให้นายจ้างขอแจ้งขอเปลี่ยนแปลงหรือแก้ไขเพิ่มเติมรายการ ตามแบบแจ้งการเปลี่ยนแปลงหรือแก้ไขแบบรายการแสดงรายชื่อลูกจ้าง (สกล.๓/๒) ท้ายประกาศนี้ ต่อสำนักงานสวัสดิการและคุ้มครองแรงงานกรุงเทพมหานครพื้นที่หรือสำนักงานสวัสดิการและคุ้มครองแรงงานจังหวัด ซึ่งเป็นที่ตั้งกิจการของนายจ้าง แล้วแต่กรณี ภายในวันที่ 15 ของเดือนถัดจากเดือนที่มีการเปลี่ยนแปลง</a:t>
            </a:r>
            <a:endParaRPr lang="th-TH" dirty="0" smtClean="0">
              <a:latin typeface="Cordia New" pitchFamily="34" charset="-3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3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1825" indent="-457200">
              <a:buFont typeface="Wingdings" panose="05000000000000000000" pitchFamily="2" charset="2"/>
              <a:buChar char="q"/>
            </a:pPr>
            <a:r>
              <a:rPr lang="th-TH" dirty="0">
                <a:latin typeface="Cordia New" pitchFamily="34" charset="-34"/>
              </a:rPr>
              <a:t>นายจ้างสำหรับกิจการที่ลูกจ้างต้องเข้าเป็นสมาชิกกองทุนสงเคราะห์ลูกจ้างยื่นแบบรายการแสดงรายชื่อลูกจ้าง (สกล.๓) หรือนายจ้างสำหรับกิจการที่มิได้อยู่ในบังคับตามพระราชบัญญัติคุ้มครองแรงงาน พ.ศ. 2541 ที่มีความประสงค์ให้ลูกจ้างเป็นสมาชิกกองทุนสงเคราะห์ลูกจ้าง ยื่นแบบรายการแสดงรายชื่อลูกจ้าง สำหรับกิจการที่มิได้อยู่ในบังคับตามพระราชบัญญัติคุ้มครองแรงงาน พ.ศ. 2541 (สกล.๓/๑) ต่อสำนักงานสวัสดิการและคุ้มครองแรงงานกรุงเทพมหานครพื้นที่หรือสำนักงานสวัสดิการและคุ้มครองแรงงานจังหวัด ซึ่งเป็นที่ตั้งกิจการของนายจ้าง แล้วแต่กรณี ภายในวันที่ 15 ของเดือนถัดจากกำหนดการจ่ายค่าจ้างของเดือนที่ผ่านมา</a:t>
            </a:r>
            <a:endParaRPr lang="th-TH" dirty="0" smtClean="0">
              <a:latin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64000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4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1825" indent="-457200">
              <a:buFont typeface="Wingdings" panose="05000000000000000000" pitchFamily="2" charset="2"/>
              <a:buChar char="q"/>
            </a:pPr>
            <a:r>
              <a:rPr lang="th-TH" dirty="0">
                <a:latin typeface="Cordia New" pitchFamily="34" charset="-34"/>
              </a:rPr>
              <a:t>กรณีที่หนังสือสำคัญการขึ้นทะเบียนเป็นสมาชิกกองทุนสงเคราะห์ลูกจ้างสูญหาย ถูกทำลาย หรือเสียหายในสาระสำคัญ นายจ้างยื่นคำขอต่ออธิบดีหรือผู้ซึ่งอธิบดีมอบหมายภายใน 15 วันนับแต่วันที่ทราบการสูญหาย ถูกทำลาย หรือเสียหายในสาระสำคัญ</a:t>
            </a:r>
            <a:endParaRPr lang="th-TH" dirty="0" smtClean="0">
              <a:latin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06034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xfrm>
            <a:off x="5943600" y="6477000"/>
            <a:ext cx="2819400" cy="336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34E2E2D-C333-41FA-A5C9-7EFD11A186BE}" type="slidenum">
              <a:rPr lang="en-US" altLang="en-US" sz="10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5</a:t>
            </a:fld>
            <a:endParaRPr lang="en-US" altLang="en-US" sz="10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652" y="1700213"/>
            <a:ext cx="7561263" cy="4011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90" tIns="43144" rIns="86290" bIns="43144">
            <a:spAutoFit/>
          </a:bodyPr>
          <a:lstStyle>
            <a:lvl1pPr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altLang="en-US" sz="3400" dirty="0">
                <a:solidFill>
                  <a:srgbClr val="FF0000"/>
                </a:solidFill>
              </a:rPr>
              <a:t>ติดต่อเรา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altLang="en-US" sz="3400" dirty="0">
                <a:solidFill>
                  <a:srgbClr val="00B050"/>
                </a:solidFill>
              </a:rPr>
              <a:t>บริษัท เอไอ</a:t>
            </a:r>
            <a:r>
              <a:rPr lang="th-TH" altLang="en-US" sz="3400" dirty="0" err="1">
                <a:solidFill>
                  <a:srgbClr val="00B050"/>
                </a:solidFill>
              </a:rPr>
              <a:t>เอ็ม</a:t>
            </a:r>
            <a:r>
              <a:rPr lang="th-TH" altLang="en-US" sz="3400" dirty="0">
                <a:solidFill>
                  <a:srgbClr val="00B050"/>
                </a:solidFill>
              </a:rPr>
              <a:t> </a:t>
            </a:r>
            <a:r>
              <a:rPr lang="th-TH" altLang="en-US" sz="3400" dirty="0" err="1">
                <a:solidFill>
                  <a:srgbClr val="00B050"/>
                </a:solidFill>
              </a:rPr>
              <a:t>คอนซัลแตนท์</a:t>
            </a:r>
            <a:r>
              <a:rPr lang="th-TH" altLang="en-US" sz="3400" dirty="0">
                <a:solidFill>
                  <a:srgbClr val="00B050"/>
                </a:solidFill>
              </a:rPr>
              <a:t> จำกัด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00B050"/>
                </a:solidFill>
              </a:rPr>
              <a:t>324/11 </a:t>
            </a:r>
            <a:r>
              <a:rPr lang="th-TH" altLang="en-US" sz="3400" dirty="0">
                <a:solidFill>
                  <a:srgbClr val="00B050"/>
                </a:solidFill>
              </a:rPr>
              <a:t>ถนนมาเจริญ แขวงหนองค้างพลู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altLang="en-US" sz="3400" dirty="0">
                <a:solidFill>
                  <a:srgbClr val="00B050"/>
                </a:solidFill>
              </a:rPr>
              <a:t>เขตหนองแขม กทม. 10160 </a:t>
            </a:r>
            <a:r>
              <a:rPr lang="en-US" altLang="en-US" sz="3400" dirty="0">
                <a:solidFill>
                  <a:srgbClr val="00B050"/>
                </a:solidFill>
              </a:rPr>
              <a:t>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00B050"/>
                </a:solidFill>
              </a:rPr>
              <a:t>Tel</a:t>
            </a:r>
            <a:r>
              <a:rPr lang="th-TH" altLang="en-US" sz="3400" dirty="0">
                <a:solidFill>
                  <a:srgbClr val="00B050"/>
                </a:solidFill>
              </a:rPr>
              <a:t>. 02-</a:t>
            </a:r>
            <a:r>
              <a:rPr lang="en-US" altLang="en-US" sz="3400" dirty="0">
                <a:solidFill>
                  <a:srgbClr val="00B050"/>
                </a:solidFill>
              </a:rPr>
              <a:t>489-2500-1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00B050"/>
                </a:solidFill>
                <a:hlinkClick r:id="rId2"/>
              </a:rPr>
              <a:t>www.aimconsultant.com</a:t>
            </a:r>
            <a:r>
              <a:rPr lang="th-TH" altLang="en-US" sz="3400" dirty="0">
                <a:solidFill>
                  <a:srgbClr val="00B050"/>
                </a:solidFill>
              </a:rPr>
              <a:t>  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FF0000"/>
                </a:solidFill>
              </a:rPr>
              <a:t>Email: </a:t>
            </a:r>
            <a:r>
              <a:rPr lang="en-US" altLang="en-US" sz="3400" u="sng" dirty="0">
                <a:solidFill>
                  <a:srgbClr val="FF0000"/>
                </a:solidFill>
              </a:rPr>
              <a:t>marketing@aimconsultant.com</a:t>
            </a:r>
            <a:endParaRPr lang="th-TH" altLang="en-US" sz="34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24257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428</TotalTime>
  <Words>394</Words>
  <Application>Microsoft Office PowerPoint</Application>
  <PresentationFormat>On-screen Show (4:3)</PresentationFormat>
  <Paragraphs>35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Angsana New</vt:lpstr>
      <vt:lpstr>Arial</vt:lpstr>
      <vt:lpstr>Calibri</vt:lpstr>
      <vt:lpstr>Cordia New</vt:lpstr>
      <vt:lpstr>Wingdings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Acer</cp:lastModifiedBy>
  <cp:revision>117</cp:revision>
  <dcterms:created xsi:type="dcterms:W3CDTF">2021-09-20T08:12:31Z</dcterms:created>
  <dcterms:modified xsi:type="dcterms:W3CDTF">2024-11-27T11:05:44Z</dcterms:modified>
</cp:coreProperties>
</file>